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4ED0843-C1A1-45B5-B5F8-96738CFCDFE4}" type="datetimeFigureOut">
              <a:rPr lang="fa-IR" smtClean="0"/>
              <a:t>09/24/1442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05C1EFD-E3B8-4E88-A8B1-167FF6678019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ادامه فصل 13</a:t>
            </a:r>
            <a:br>
              <a:rPr lang="fa-IR" dirty="0" smtClean="0"/>
            </a:br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73763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نظریه اجتماعی- شناختی </a:t>
            </a:r>
            <a:r>
              <a:rPr lang="fa-IR" dirty="0" err="1" smtClean="0"/>
              <a:t>بندورا</a:t>
            </a: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تاکید بر </a:t>
            </a:r>
            <a:r>
              <a:rPr lang="fa-IR" dirty="0" err="1" smtClean="0"/>
              <a:t>جبرگرایی</a:t>
            </a:r>
            <a:r>
              <a:rPr lang="fa-IR" dirty="0" smtClean="0"/>
              <a:t> 2 جانبه:</a:t>
            </a:r>
          </a:p>
          <a:p>
            <a:pPr algn="just">
              <a:buFontTx/>
              <a:buChar char="-"/>
            </a:pPr>
            <a:r>
              <a:rPr lang="fa-IR" dirty="0" smtClean="0"/>
              <a:t>1- عوامل تعیین کننده بیرونی(پاداش و تنبیه)</a:t>
            </a:r>
          </a:p>
          <a:p>
            <a:pPr algn="just">
              <a:buFontTx/>
              <a:buChar char="-"/>
            </a:pPr>
            <a:r>
              <a:rPr lang="fa-IR" dirty="0" smtClean="0"/>
              <a:t>2- عوامل تعیین کننده درونی(باورها، افکار و انتظارات)</a:t>
            </a:r>
          </a:p>
          <a:p>
            <a:pPr algn="just">
              <a:buFontTx/>
              <a:buChar char="-"/>
            </a:pPr>
            <a:r>
              <a:rPr lang="fa-IR" dirty="0" smtClean="0"/>
              <a:t>هر 2 این عوامل بخشی از یک سیستم عوامل متعامل هستند که بر رفتار و سایر اجزا سیستم تاثیر می گذارند.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87590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err="1" smtClean="0"/>
              <a:t>بندورا</a:t>
            </a:r>
            <a:endParaRPr lang="fa-IR" dirty="0" smtClean="0"/>
          </a:p>
          <a:p>
            <a:pPr marL="68580" indent="0" algn="just">
              <a:buNone/>
            </a:pPr>
            <a:r>
              <a:rPr lang="fa-IR" dirty="0"/>
              <a:t> </a:t>
            </a: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برای نخستین بار از اصطلاح </a:t>
            </a:r>
            <a:r>
              <a:rPr lang="fa-IR" dirty="0" err="1" smtClean="0"/>
              <a:t>خودگردانی</a:t>
            </a:r>
            <a:r>
              <a:rPr lang="fa-IR" dirty="0" smtClean="0"/>
              <a:t> استفاده کرد.</a:t>
            </a:r>
          </a:p>
          <a:p>
            <a:pPr algn="just">
              <a:buFontTx/>
              <a:buChar char="-"/>
            </a:pPr>
            <a:r>
              <a:rPr lang="fa-IR" dirty="0" smtClean="0"/>
              <a:t>با استفاده از منابع شخصی کنترل رفتاری است که بیشتر از راه مشاهده به دست می آید.</a:t>
            </a:r>
          </a:p>
          <a:p>
            <a:pPr algn="just"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43859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میچل تلاش کرد تفاوت های فردی را در نظریه یادگیری اجتماعی یکپارچه کند که شامل:</a:t>
            </a:r>
          </a:p>
          <a:p>
            <a:pPr algn="just">
              <a:buFontTx/>
              <a:buChar char="-"/>
            </a:pPr>
            <a:r>
              <a:rPr lang="fa-IR" dirty="0" smtClean="0"/>
              <a:t>راهبردهای </a:t>
            </a:r>
            <a:r>
              <a:rPr lang="fa-IR" dirty="0" err="1" smtClean="0"/>
              <a:t>رمزگذاری</a:t>
            </a: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انتظارات</a:t>
            </a:r>
          </a:p>
          <a:p>
            <a:pPr algn="just">
              <a:buFontTx/>
              <a:buChar char="-"/>
            </a:pPr>
            <a:r>
              <a:rPr lang="fa-IR" dirty="0" smtClean="0"/>
              <a:t>ارزش های ذهنی</a:t>
            </a:r>
          </a:p>
          <a:p>
            <a:pPr algn="just">
              <a:buFontTx/>
              <a:buChar char="-"/>
            </a:pPr>
            <a:r>
              <a:rPr lang="fa-IR" dirty="0" smtClean="0"/>
              <a:t>سیستم ها و طرح های </a:t>
            </a:r>
            <a:r>
              <a:rPr lang="fa-IR" dirty="0" err="1" smtClean="0"/>
              <a:t>خودگردانی</a:t>
            </a:r>
            <a:endParaRPr lang="fa-IR" dirty="0" smtClean="0"/>
          </a:p>
          <a:p>
            <a:pPr marL="68580" indent="0" algn="just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35361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a-IR" dirty="0" smtClean="0"/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endParaRPr lang="fa-IR" dirty="0" smtClean="0"/>
          </a:p>
          <a:p>
            <a:pPr marL="68580" indent="0" algn="ctr">
              <a:buNone/>
            </a:pPr>
            <a:r>
              <a:rPr lang="fa-IR" sz="4000" dirty="0" err="1" smtClean="0"/>
              <a:t>طرحواره</a:t>
            </a:r>
            <a:r>
              <a:rPr lang="fa-IR" sz="4000" dirty="0" smtClean="0"/>
              <a:t> ها</a:t>
            </a:r>
            <a:endParaRPr lang="fa-IR" sz="4000" dirty="0"/>
          </a:p>
        </p:txBody>
      </p:sp>
    </p:spTree>
    <p:extLst>
      <p:ext uri="{BB962C8B-B14F-4D97-AF65-F5344CB8AC3E}">
        <p14:creationId xmlns:p14="http://schemas.microsoft.com/office/powerpoint/2010/main" val="376479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a-IR" dirty="0" smtClean="0"/>
              <a:t>رویکرد انسان گرا</a:t>
            </a:r>
          </a:p>
          <a:p>
            <a:pPr algn="just">
              <a:buFontTx/>
              <a:buChar char="-"/>
            </a:pPr>
            <a:r>
              <a:rPr lang="fa-IR" dirty="0" err="1" smtClean="0"/>
              <a:t>راجرز</a:t>
            </a:r>
            <a:r>
              <a:rPr lang="fa-IR" dirty="0" smtClean="0"/>
              <a:t>: </a:t>
            </a:r>
          </a:p>
          <a:p>
            <a:pPr algn="just">
              <a:buFontTx/>
              <a:buChar char="-"/>
            </a:pPr>
            <a:r>
              <a:rPr lang="fa-IR" dirty="0" smtClean="0"/>
              <a:t>میل به </a:t>
            </a:r>
            <a:r>
              <a:rPr lang="fa-IR" dirty="0" err="1" smtClean="0"/>
              <a:t>خودشکوفایی</a:t>
            </a: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خود یا خود واقعی: متشکل از عقاید، ادراکات و ارزش </a:t>
            </a:r>
            <a:r>
              <a:rPr lang="fa-IR" dirty="0" err="1" smtClean="0"/>
              <a:t>هاست</a:t>
            </a:r>
            <a:r>
              <a:rPr lang="fa-IR" dirty="0" smtClean="0"/>
              <a:t> گه من را در وجه </a:t>
            </a:r>
            <a:r>
              <a:rPr lang="fa-IR" dirty="0" err="1" smtClean="0"/>
              <a:t>فاعلی</a:t>
            </a:r>
            <a:r>
              <a:rPr lang="fa-IR" dirty="0" smtClean="0"/>
              <a:t> و </a:t>
            </a:r>
            <a:r>
              <a:rPr lang="fa-IR" dirty="0" err="1" smtClean="0"/>
              <a:t>مفعولی</a:t>
            </a:r>
            <a:r>
              <a:rPr lang="fa-IR" dirty="0" smtClean="0"/>
              <a:t> مشخص می کند.</a:t>
            </a:r>
          </a:p>
          <a:p>
            <a:pPr algn="just">
              <a:buFontTx/>
              <a:buChar char="-"/>
            </a:pPr>
            <a:r>
              <a:rPr lang="fa-IR" dirty="0" err="1" smtClean="0"/>
              <a:t>خودپنداره</a:t>
            </a: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خود آرمانی</a:t>
            </a:r>
          </a:p>
          <a:p>
            <a:pPr algn="just">
              <a:buFontTx/>
              <a:buChar char="-"/>
            </a:pPr>
            <a:r>
              <a:rPr lang="fa-IR" dirty="0" smtClean="0"/>
              <a:t>توجه مثبت بی قید و شرط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42130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مزلو</a:t>
            </a:r>
          </a:p>
          <a:p>
            <a:pPr marL="68580" indent="0">
              <a:buNone/>
            </a:pPr>
            <a:r>
              <a:rPr lang="fa-IR" dirty="0" smtClean="0"/>
              <a:t>-مراتب نیازها</a:t>
            </a:r>
          </a:p>
          <a:p>
            <a:pPr marL="68580" indent="0" algn="ctr">
              <a:buNone/>
            </a:pPr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43174"/>
            <a:ext cx="5328592" cy="34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389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a-IR" dirty="0" smtClean="0"/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endParaRPr lang="fa-IR" dirty="0" smtClean="0"/>
          </a:p>
          <a:p>
            <a:pPr marL="68580" indent="0" algn="ctr">
              <a:buNone/>
            </a:pPr>
            <a:r>
              <a:rPr lang="fa-IR" sz="4000" dirty="0" smtClean="0"/>
              <a:t>رویکرد تکاملی</a:t>
            </a:r>
          </a:p>
          <a:p>
            <a:pPr marL="68580" indent="0">
              <a:buNone/>
            </a:pPr>
            <a:endParaRPr lang="fa-IR" sz="4000" dirty="0"/>
          </a:p>
        </p:txBody>
      </p:sp>
    </p:spTree>
    <p:extLst>
      <p:ext uri="{BB962C8B-B14F-4D97-AF65-F5344CB8AC3E}">
        <p14:creationId xmlns:p14="http://schemas.microsoft.com/office/powerpoint/2010/main" val="14947822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40</TotalTime>
  <Words>167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Austin</vt:lpstr>
      <vt:lpstr>ادامه فصل 13 شخصیت</vt:lpstr>
      <vt:lpstr>شخصیت</vt:lpstr>
      <vt:lpstr>شخصیت</vt:lpstr>
      <vt:lpstr>شخصیت</vt:lpstr>
      <vt:lpstr>شخصیت</vt:lpstr>
      <vt:lpstr>شخصیت</vt:lpstr>
      <vt:lpstr>شخصیت</vt:lpstr>
      <vt:lpstr>شخصیت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ادامه فصل 13 شخصیت</dc:title>
  <dc:creator>MRT Pack 30 DVDs</dc:creator>
  <cp:lastModifiedBy>MRT Pack 30 DVDs</cp:lastModifiedBy>
  <cp:revision>6</cp:revision>
  <dcterms:created xsi:type="dcterms:W3CDTF">2021-05-04T19:55:52Z</dcterms:created>
  <dcterms:modified xsi:type="dcterms:W3CDTF">2021-05-04T20:36:17Z</dcterms:modified>
</cp:coreProperties>
</file>